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2" r:id="rId3"/>
    <p:sldId id="297" r:id="rId4"/>
    <p:sldId id="273" r:id="rId5"/>
    <p:sldId id="267" r:id="rId6"/>
    <p:sldId id="270" r:id="rId7"/>
    <p:sldId id="283" r:id="rId8"/>
    <p:sldId id="284" r:id="rId9"/>
    <p:sldId id="274" r:id="rId10"/>
    <p:sldId id="281" r:id="rId11"/>
    <p:sldId id="289" r:id="rId12"/>
    <p:sldId id="291" r:id="rId13"/>
    <p:sldId id="292" r:id="rId14"/>
    <p:sldId id="294" r:id="rId15"/>
    <p:sldId id="304" r:id="rId16"/>
    <p:sldId id="275" r:id="rId17"/>
    <p:sldId id="295" r:id="rId18"/>
    <p:sldId id="262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1C283A"/>
    <a:srgbClr val="606875"/>
    <a:srgbClr val="606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3229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75F6E-9640-47D6-B3ED-B5E86FF0387D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671D3-2BCE-46EB-8152-2B2BC09354A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377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5434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0973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71D3-2BCE-46EB-8152-2B2BC09354A0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149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897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980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6573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 userDrawn="1"/>
        </p:nvSpPr>
        <p:spPr bwMode="auto">
          <a:xfrm>
            <a:off x="0" y="1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  <p:sp>
        <p:nvSpPr>
          <p:cNvPr id="10" name="Rectangle 2"/>
          <p:cNvSpPr>
            <a:spLocks/>
          </p:cNvSpPr>
          <p:nvPr userDrawn="1"/>
        </p:nvSpPr>
        <p:spPr bwMode="auto">
          <a:xfrm>
            <a:off x="0" y="6063259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32" y="2821783"/>
            <a:ext cx="11715751" cy="71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>
                <a:sym typeface="Helvetica Neue Bold Condensed" charset="0"/>
              </a:rPr>
              <a:t>Klik for at redigere titeltypografien i masteren</a:t>
            </a:r>
            <a:endParaRPr lang="en-US" dirty="0">
              <a:sym typeface="Helvetica Neue Bold Condensed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39184" y="3538728"/>
            <a:ext cx="11715749" cy="4572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lang="en-US" sz="3240" b="0" dirty="0">
                <a:solidFill>
                  <a:srgbClr val="9A9A9A"/>
                </a:solidFill>
                <a:latin typeface="+mn-lt"/>
                <a:ea typeface="+mn-ea"/>
                <a:cs typeface="+mn-cs"/>
                <a:sym typeface="Helvetica Neue Light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2815084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39184" y="804672"/>
            <a:ext cx="11715749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324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1733667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8127" y="1785939"/>
            <a:ext cx="5571744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0" name="Rectangle 3"/>
          <p:cNvSpPr>
            <a:spLocks/>
          </p:cNvSpPr>
          <p:nvPr userDrawn="1"/>
        </p:nvSpPr>
        <p:spPr bwMode="auto">
          <a:xfrm>
            <a:off x="6048381" y="1589486"/>
            <a:ext cx="119063" cy="5268516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39184" y="804672"/>
            <a:ext cx="11715749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324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18581169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ABC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76416" y="1785939"/>
            <a:ext cx="5571744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39184" y="804672"/>
            <a:ext cx="11715749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3240" b="0" i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Rectangle 3"/>
          <p:cNvSpPr>
            <a:spLocks/>
          </p:cNvSpPr>
          <p:nvPr userDrawn="1"/>
        </p:nvSpPr>
        <p:spPr bwMode="auto">
          <a:xfrm>
            <a:off x="6048381" y="1589486"/>
            <a:ext cx="119063" cy="5268516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  <p:sp>
        <p:nvSpPr>
          <p:cNvPr id="3" name="TextBox 2"/>
          <p:cNvSpPr txBox="1"/>
          <p:nvPr userDrawn="1"/>
        </p:nvSpPr>
        <p:spPr>
          <a:xfrm>
            <a:off x="1327574" y="1148080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val="27705447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ABC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8127" y="1785939"/>
            <a:ext cx="6742176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49311" y="1783080"/>
            <a:ext cx="4376928" cy="4910328"/>
          </a:xfrm>
          <a:ln w="9525"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39184" y="804672"/>
            <a:ext cx="11715749" cy="731520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324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2789218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ABC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39184" y="804672"/>
            <a:ext cx="11715749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3240" b="0" i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17834986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, 50/50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ABC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Rectangle 3"/>
          <p:cNvSpPr>
            <a:spLocks/>
          </p:cNvSpPr>
          <p:nvPr userDrawn="1"/>
        </p:nvSpPr>
        <p:spPr bwMode="auto">
          <a:xfrm>
            <a:off x="6048381" y="1589486"/>
            <a:ext cx="119063" cy="5268516"/>
          </a:xfrm>
          <a:prstGeom prst="rect">
            <a:avLst/>
          </a:prstGeom>
          <a:solidFill>
            <a:srgbClr val="343434">
              <a:alpha val="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39184" y="804672"/>
            <a:ext cx="11715749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3240" b="0" kern="1200" dirty="0">
                <a:solidFill>
                  <a:srgbClr val="9A9A9A"/>
                </a:solidFill>
                <a:latin typeface="+mn-lt"/>
                <a:ea typeface="ＭＳ Ｐゴシック" charset="0"/>
                <a:cs typeface="Helvetica Neue Light" charset="0"/>
                <a:sym typeface="Helvetica Neue Bold Condensed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50366884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8132" y="978408"/>
            <a:ext cx="11715751" cy="4911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1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0" y="6063259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27292890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2968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6" y="5166360"/>
            <a:ext cx="11715751" cy="713232"/>
          </a:xfrm>
        </p:spPr>
        <p:txBody>
          <a:bodyPr/>
          <a:lstStyle>
            <a:lvl1pPr algn="ctr">
              <a:defRPr>
                <a:solidFill>
                  <a:srgbClr val="006ABC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596896" y="996696"/>
            <a:ext cx="6986016" cy="3931920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1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0" y="6063259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275653610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" y="1014984"/>
            <a:ext cx="7022592" cy="713232"/>
          </a:xfrm>
        </p:spPr>
        <p:txBody>
          <a:bodyPr/>
          <a:lstStyle>
            <a:lvl1pPr algn="ctr">
              <a:defRPr sz="432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8127" y="1828800"/>
            <a:ext cx="7022592" cy="40142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583424" y="1014984"/>
            <a:ext cx="4303776" cy="4818888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1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0" y="6063259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287148063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1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  <p:sp>
        <p:nvSpPr>
          <p:cNvPr id="6" name="Rectangle 2"/>
          <p:cNvSpPr>
            <a:spLocks/>
          </p:cNvSpPr>
          <p:nvPr userDrawn="1"/>
        </p:nvSpPr>
        <p:spPr bwMode="auto">
          <a:xfrm>
            <a:off x="0" y="6063259"/>
            <a:ext cx="12192000" cy="794743"/>
          </a:xfrm>
          <a:prstGeom prst="rect">
            <a:avLst/>
          </a:prstGeom>
          <a:gradFill rotWithShape="0">
            <a:gsLst>
              <a:gs pos="0">
                <a:srgbClr val="343434">
                  <a:alpha val="9999"/>
                </a:srgbClr>
              </a:gs>
              <a:gs pos="100000">
                <a:srgbClr val="464658">
                  <a:alpha val="9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286570721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685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13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647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833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531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836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869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9324-5B31-42D6-A258-6BE70D2E5D51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91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49324-5B31-42D6-A258-6BE70D2E5D51}" type="datetimeFigureOut">
              <a:rPr lang="da-DK" smtClean="0"/>
              <a:t>03-12-2024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75F03-D663-4B1F-8902-361BAC7D567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258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32" y="178598"/>
            <a:ext cx="11715751" cy="62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>
                <a:sym typeface="Helvetica Neue Bold Condensed" charset="0"/>
              </a:rPr>
              <a:t>Klik for at redigere titeltypografien i masteren</a:t>
            </a:r>
            <a:endParaRPr lang="en-US" dirty="0">
              <a:sym typeface="Helvetica Neue Bold Condensed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132" y="1785939"/>
            <a:ext cx="11715751" cy="491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>
                <a:sym typeface="Helvetica Neue Bold Condensed" charset="0"/>
              </a:rPr>
              <a:t>Klik for at redigere teksttypografierne i masteren</a:t>
            </a:r>
          </a:p>
          <a:p>
            <a:pPr lvl="1"/>
            <a:r>
              <a:rPr lang="da-DK">
                <a:sym typeface="Helvetica Neue Bold Condensed" charset="0"/>
              </a:rPr>
              <a:t>Andet niveau</a:t>
            </a:r>
          </a:p>
          <a:p>
            <a:pPr lvl="2"/>
            <a:r>
              <a:rPr lang="da-DK">
                <a:sym typeface="Helvetica Neue Bold Condensed" charset="0"/>
              </a:rPr>
              <a:t>Tredje niveau</a:t>
            </a:r>
          </a:p>
          <a:p>
            <a:pPr lvl="3"/>
            <a:r>
              <a:rPr lang="da-DK">
                <a:sym typeface="Helvetica Neue Bold Condensed" charset="0"/>
              </a:rPr>
              <a:t>Fjerde niveau</a:t>
            </a:r>
          </a:p>
          <a:p>
            <a:pPr lvl="4"/>
            <a:r>
              <a:rPr lang="da-DK">
                <a:sym typeface="Helvetica Neue Bold Condensed" charset="0"/>
              </a:rPr>
              <a:t>Femte niveau</a:t>
            </a:r>
            <a:endParaRPr lang="en-US" dirty="0">
              <a:sym typeface="Baskerville" charset="0"/>
            </a:endParaRPr>
          </a:p>
        </p:txBody>
      </p:sp>
      <p:sp>
        <p:nvSpPr>
          <p:cNvPr id="410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906258" y="6616901"/>
            <a:ext cx="290215" cy="24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75" tIns="32138" rIns="64275" bIns="32138" numCol="1" anchor="t" anchorCtr="0" compatLnSpc="1">
            <a:prstTxWarp prst="textNoShape">
              <a:avLst/>
            </a:prstTxWarp>
          </a:bodyPr>
          <a:lstStyle>
            <a:lvl1pPr algn="ctr">
              <a:defRPr sz="1320" b="0" i="0">
                <a:solidFill>
                  <a:srgbClr val="4D4D4D"/>
                </a:solidFill>
                <a:latin typeface="Helvetica Neue Bold Condensed"/>
                <a:ea typeface="ＭＳ Ｐゴシック" charset="0"/>
                <a:cs typeface="Helvetica Neue Bold Condensed"/>
              </a:defRPr>
            </a:lvl1pPr>
            <a:lvl2pPr algn="l">
              <a:defRPr sz="96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96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96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96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96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96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96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96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3882495B-39B3-5F42-8174-3C1974B27A1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520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40" b="1" i="0">
          <a:solidFill>
            <a:schemeClr val="accent1"/>
          </a:solidFill>
          <a:latin typeface="+mj-lt"/>
          <a:ea typeface="+mj-ea"/>
          <a:cs typeface="Helvetica Neue"/>
          <a:sym typeface="Helvetica Neue Bold Condense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4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4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4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4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385652" algn="l" rtl="0" eaLnBrk="1" fontAlgn="base" hangingPunct="1">
        <a:spcBef>
          <a:spcPct val="0"/>
        </a:spcBef>
        <a:spcAft>
          <a:spcPct val="0"/>
        </a:spcAft>
        <a:defRPr sz="504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771308" algn="l" rtl="0" eaLnBrk="1" fontAlgn="base" hangingPunct="1">
        <a:spcBef>
          <a:spcPct val="0"/>
        </a:spcBef>
        <a:spcAft>
          <a:spcPct val="0"/>
        </a:spcAft>
        <a:defRPr sz="504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1156961" algn="l" rtl="0" eaLnBrk="1" fontAlgn="base" hangingPunct="1">
        <a:spcBef>
          <a:spcPct val="0"/>
        </a:spcBef>
        <a:spcAft>
          <a:spcPct val="0"/>
        </a:spcAft>
        <a:defRPr sz="504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542616" algn="l" rtl="0" eaLnBrk="1" fontAlgn="base" hangingPunct="1">
        <a:spcBef>
          <a:spcPct val="0"/>
        </a:spcBef>
        <a:spcAft>
          <a:spcPct val="0"/>
        </a:spcAft>
        <a:defRPr sz="504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marL="749882" indent="-482066" algn="l" rtl="0" eaLnBrk="1" fontAlgn="base" hangingPunct="1">
        <a:spcBef>
          <a:spcPts val="2023"/>
        </a:spcBef>
        <a:spcAft>
          <a:spcPct val="0"/>
        </a:spcAft>
        <a:buSzPct val="100000"/>
        <a:buFont typeface="Lucida Grande" charset="0"/>
        <a:buChar char="‣"/>
        <a:defRPr sz="3360" b="1" i="0">
          <a:solidFill>
            <a:schemeClr val="tx1"/>
          </a:solidFill>
          <a:latin typeface="+mn-lt"/>
          <a:ea typeface="+mn-ea"/>
          <a:cs typeface="Helvetica Neue"/>
          <a:sym typeface="Helvetica Neue Bold Condensed" charset="0"/>
        </a:defRPr>
      </a:lvl1pPr>
      <a:lvl2pPr marL="1124824" indent="-482066" algn="l" rtl="0" eaLnBrk="1" fontAlgn="base" hangingPunct="1">
        <a:spcBef>
          <a:spcPts val="2023"/>
        </a:spcBef>
        <a:spcAft>
          <a:spcPct val="0"/>
        </a:spcAft>
        <a:buClr>
          <a:srgbClr val="9A9A9A"/>
        </a:buClr>
        <a:buSzPct val="75000"/>
        <a:buFont typeface="Baskerville" charset="0"/>
        <a:buChar char="•"/>
        <a:defRPr sz="300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2pPr>
      <a:lvl3pPr marL="1499765" indent="-482066" algn="l" rtl="0" eaLnBrk="1" fontAlgn="base" hangingPunct="1">
        <a:spcBef>
          <a:spcPts val="2023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64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3pPr>
      <a:lvl4pPr marL="1874707" indent="-482066" algn="l" rtl="0" eaLnBrk="1" fontAlgn="base" hangingPunct="1">
        <a:spcBef>
          <a:spcPts val="2023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64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4pPr>
      <a:lvl5pPr marL="2249647" indent="-482066" algn="l" rtl="0" eaLnBrk="1" fontAlgn="base" hangingPunct="1">
        <a:spcBef>
          <a:spcPts val="2023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640" b="0" i="0">
          <a:solidFill>
            <a:schemeClr val="accent1"/>
          </a:solidFill>
          <a:latin typeface="+mn-lt"/>
          <a:ea typeface="ヒラギノ明朝 ProN W3" charset="0"/>
          <a:cs typeface="Helvetica Neue Light"/>
          <a:sym typeface="Baskerville" charset="0"/>
        </a:defRPr>
      </a:lvl5pPr>
      <a:lvl6pPr marL="2635302" indent="-482066" algn="l" rtl="0" eaLnBrk="1" fontAlgn="base" hangingPunct="1">
        <a:spcBef>
          <a:spcPts val="2023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64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6pPr>
      <a:lvl7pPr marL="3020954" indent="-482066" algn="l" rtl="0" eaLnBrk="1" fontAlgn="base" hangingPunct="1">
        <a:spcBef>
          <a:spcPts val="2023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64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7pPr>
      <a:lvl8pPr marL="3406609" indent="-482066" algn="l" rtl="0" eaLnBrk="1" fontAlgn="base" hangingPunct="1">
        <a:spcBef>
          <a:spcPts val="2023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64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8pPr>
      <a:lvl9pPr marL="3792263" indent="-482066" algn="l" rtl="0" eaLnBrk="1" fontAlgn="base" hangingPunct="1">
        <a:spcBef>
          <a:spcPts val="2023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64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9pPr>
    </p:bodyStyle>
    <p:otherStyle>
      <a:defPPr>
        <a:defRPr lang="en-US"/>
      </a:defPPr>
      <a:lvl1pPr marL="0" algn="l" defTabSz="38565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85652" algn="l" defTabSz="38565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71308" algn="l" defTabSz="38565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56961" algn="l" defTabSz="38565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16" algn="l" defTabSz="38565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28269" algn="l" defTabSz="38565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13924" algn="l" defTabSz="38565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699576" algn="l" defTabSz="38565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085231" algn="l" defTabSz="385652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F41E6674-B2BC-19B5-4563-502BD47BD51E}"/>
              </a:ext>
            </a:extLst>
          </p:cNvPr>
          <p:cNvSpPr/>
          <p:nvPr/>
        </p:nvSpPr>
        <p:spPr>
          <a:xfrm>
            <a:off x="-3600" y="6350"/>
            <a:ext cx="12193200" cy="6858000"/>
          </a:xfrm>
          <a:prstGeom prst="rect">
            <a:avLst/>
          </a:prstGeom>
          <a:solidFill>
            <a:srgbClr val="606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dirty="0" err="1"/>
          </a:p>
        </p:txBody>
      </p:sp>
      <p:pic>
        <p:nvPicPr>
          <p:cNvPr id="4" name="Picture 3" descr="A plant in a room with a sign on the wall&#10;&#10;Description automatically generated">
            <a:extLst>
              <a:ext uri="{FF2B5EF4-FFF2-40B4-BE49-F238E27FC236}">
                <a16:creationId xmlns:a16="http://schemas.microsoft.com/office/drawing/2014/main" id="{1D4F53AF-A0F5-80E3-3EB9-4345ACE8FE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7" b="-17737"/>
          <a:stretch/>
        </p:blipFill>
        <p:spPr>
          <a:xfrm>
            <a:off x="0" y="-1"/>
            <a:ext cx="4753232" cy="8333295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9751648-5DB9-CFB2-18AB-B96E6CE57B4F}"/>
              </a:ext>
            </a:extLst>
          </p:cNvPr>
          <p:cNvSpPr/>
          <p:nvPr/>
        </p:nvSpPr>
        <p:spPr>
          <a:xfrm>
            <a:off x="-3600" y="5710376"/>
            <a:ext cx="12200400" cy="1149358"/>
          </a:xfrm>
          <a:custGeom>
            <a:avLst/>
            <a:gdLst>
              <a:gd name="connsiteX0" fmla="*/ 9036365 w 11527226"/>
              <a:gd name="connsiteY0" fmla="*/ 0 h 1086037"/>
              <a:gd name="connsiteX1" fmla="*/ 11525043 w 11527226"/>
              <a:gd name="connsiteY1" fmla="*/ 181509 h 1086037"/>
              <a:gd name="connsiteX2" fmla="*/ 11525675 w 11527226"/>
              <a:gd name="connsiteY2" fmla="*/ 1079814 h 1086037"/>
              <a:gd name="connsiteX3" fmla="*/ 11525625 w 11527226"/>
              <a:gd name="connsiteY3" fmla="*/ 1086037 h 1086037"/>
              <a:gd name="connsiteX4" fmla="*/ 22 w 11527226"/>
              <a:gd name="connsiteY4" fmla="*/ 1086037 h 1086037"/>
              <a:gd name="connsiteX5" fmla="*/ 0 w 11527226"/>
              <a:gd name="connsiteY5" fmla="*/ 1060892 h 1086037"/>
              <a:gd name="connsiteX6" fmla="*/ 931 w 11527226"/>
              <a:gd name="connsiteY6" fmla="*/ 516561 h 10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7226" h="1086037">
                <a:moveTo>
                  <a:pt x="9036365" y="0"/>
                </a:moveTo>
                <a:lnTo>
                  <a:pt x="11525043" y="181509"/>
                </a:lnTo>
                <a:cubicBezTo>
                  <a:pt x="11526035" y="572106"/>
                  <a:pt x="11529037" y="638215"/>
                  <a:pt x="11525675" y="1079814"/>
                </a:cubicBezTo>
                <a:lnTo>
                  <a:pt x="11525625" y="1086037"/>
                </a:lnTo>
                <a:lnTo>
                  <a:pt x="22" y="1086037"/>
                </a:lnTo>
                <a:lnTo>
                  <a:pt x="0" y="1060892"/>
                </a:lnTo>
                <a:cubicBezTo>
                  <a:pt x="252" y="833050"/>
                  <a:pt x="3408" y="775614"/>
                  <a:pt x="931" y="51656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/>
          </a:p>
        </p:txBody>
      </p:sp>
      <p:pic>
        <p:nvPicPr>
          <p:cNvPr id="9" name="Billede 3">
            <a:extLst>
              <a:ext uri="{FF2B5EF4-FFF2-40B4-BE49-F238E27FC236}">
                <a16:creationId xmlns:a16="http://schemas.microsoft.com/office/drawing/2014/main" id="{2D3CB262-E7ED-2455-36D7-93C128DDC4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10" y="6145428"/>
            <a:ext cx="2230782" cy="6069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278CDE-04D4-3543-AA29-B3AA6C170D65}"/>
              </a:ext>
            </a:extLst>
          </p:cNvPr>
          <p:cNvSpPr txBox="1"/>
          <p:nvPr/>
        </p:nvSpPr>
        <p:spPr>
          <a:xfrm flipH="1">
            <a:off x="5007952" y="2208228"/>
            <a:ext cx="6485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ERFA-møde for certificerede statikere</a:t>
            </a:r>
          </a:p>
          <a:p>
            <a:endParaRPr lang="da-DK" sz="4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a-DK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29. april og 2. maj 2024</a:t>
            </a:r>
          </a:p>
        </p:txBody>
      </p:sp>
    </p:spTree>
    <p:extLst>
      <p:ext uri="{BB962C8B-B14F-4D97-AF65-F5344CB8AC3E}">
        <p14:creationId xmlns:p14="http://schemas.microsoft.com/office/powerpoint/2010/main" val="425896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7A27E-AE9D-36C0-FB9F-6398E9B61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3">
            <a:extLst>
              <a:ext uri="{FF2B5EF4-FFF2-40B4-BE49-F238E27FC236}">
                <a16:creationId xmlns:a16="http://schemas.microsoft.com/office/drawing/2014/main" id="{D95B0F7B-C45D-4193-D33D-5E7BCB275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62BF49-401E-1580-6776-AF27F203629C}"/>
              </a:ext>
            </a:extLst>
          </p:cNvPr>
          <p:cNvSpPr txBox="1"/>
          <p:nvPr/>
        </p:nvSpPr>
        <p:spPr>
          <a:xfrm>
            <a:off x="581756" y="330981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/>
            <a:r>
              <a:rPr lang="da-DK" dirty="0"/>
              <a:t>BR18 kap. 30: Minimumskontrol</a:t>
            </a:r>
            <a:endParaRPr lang="da-DK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480924-0738-E340-F9AA-D18720578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85" y="3718058"/>
            <a:ext cx="10343310" cy="221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9B2758-67F6-A019-114D-E99EEBB66F1E}"/>
              </a:ext>
            </a:extLst>
          </p:cNvPr>
          <p:cNvSpPr txBox="1"/>
          <p:nvPr/>
        </p:nvSpPr>
        <p:spPr>
          <a:xfrm>
            <a:off x="575271" y="1490748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/>
            <a:r>
              <a:rPr lang="da-DK" dirty="0"/>
              <a:t>BR18 vejledning til kap. 32, CS -virke:</a:t>
            </a:r>
            <a:endParaRPr lang="da-DK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530A0E-318D-1B70-0C33-338C76940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885" y="1900596"/>
            <a:ext cx="7505397" cy="78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CED666-91F4-FC9E-914A-83EBD7ACCDAE}"/>
              </a:ext>
            </a:extLst>
          </p:cNvPr>
          <p:cNvSpPr/>
          <p:nvPr/>
        </p:nvSpPr>
        <p:spPr>
          <a:xfrm>
            <a:off x="1865564" y="5241579"/>
            <a:ext cx="9883588" cy="8068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E080EC-493C-33D6-CC95-F2A10ED7C03A}"/>
              </a:ext>
            </a:extLst>
          </p:cNvPr>
          <p:cNvSpPr txBox="1"/>
          <p:nvPr/>
        </p:nvSpPr>
        <p:spPr>
          <a:xfrm>
            <a:off x="1016000" y="437843"/>
            <a:ext cx="8884257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3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Minimumskontrol</a:t>
            </a:r>
            <a:endParaRPr kumimoji="0" lang="da-DK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55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4731F-4ED1-596C-DD15-AAB29AB61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3">
            <a:extLst>
              <a:ext uri="{FF2B5EF4-FFF2-40B4-BE49-F238E27FC236}">
                <a16:creationId xmlns:a16="http://schemas.microsoft.com/office/drawing/2014/main" id="{EF5DA1E1-1101-D31E-4FA4-E56CDAC94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CF2825-2E14-23D0-7CD8-3DE7A23463CB}"/>
              </a:ext>
            </a:extLst>
          </p:cNvPr>
          <p:cNvSpPr txBox="1"/>
          <p:nvPr/>
        </p:nvSpPr>
        <p:spPr>
          <a:xfrm>
            <a:off x="575271" y="1230398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/>
            <a:r>
              <a:rPr lang="da-DK" dirty="0"/>
              <a:t>BR18 kap. 33, §540: CS minimumsvirke:</a:t>
            </a:r>
            <a:endParaRPr lang="da-DK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C0036E-0ED6-0F8E-8838-462935F3A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631" y="1721771"/>
            <a:ext cx="9451637" cy="4757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7CA621-8E6E-1851-FCF6-E773BF83F151}"/>
              </a:ext>
            </a:extLst>
          </p:cNvPr>
          <p:cNvSpPr txBox="1"/>
          <p:nvPr/>
        </p:nvSpPr>
        <p:spPr>
          <a:xfrm>
            <a:off x="1054100" y="574321"/>
            <a:ext cx="8884257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36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CS’s</a:t>
            </a:r>
            <a:r>
              <a:rPr lang="da-DK" sz="3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minimumsvirke</a:t>
            </a:r>
            <a:endParaRPr kumimoji="0" lang="da-DK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9155B27-9439-8967-9F9D-DA123F7297E1}"/>
              </a:ext>
            </a:extLst>
          </p:cNvPr>
          <p:cNvSpPr/>
          <p:nvPr/>
        </p:nvSpPr>
        <p:spPr>
          <a:xfrm>
            <a:off x="2609850" y="4610103"/>
            <a:ext cx="7328507" cy="6069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7837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6C8E43-CF82-6CD5-AEF0-11DFDABA3142}"/>
              </a:ext>
            </a:extLst>
          </p:cNvPr>
          <p:cNvSpPr txBox="1"/>
          <p:nvPr/>
        </p:nvSpPr>
        <p:spPr>
          <a:xfrm>
            <a:off x="1524000" y="1394898"/>
            <a:ext cx="6096000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Grænseflader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F0340-78E8-39C3-6DB7-E3A1F1A3A4D6}"/>
              </a:ext>
            </a:extLst>
          </p:cNvPr>
          <p:cNvSpPr txBox="1"/>
          <p:nvPr/>
        </p:nvSpPr>
        <p:spPr>
          <a:xfrm>
            <a:off x="1463488" y="4253273"/>
            <a:ext cx="8168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a-DK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Eksempel: Afsnitsprojekterende for stål forudsætter, at vandrette kræfter optages af trapezplader. Leverandøren af trapezplader forudsætter, at de ikke skal optage vandrette kræfter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803C1219-BD6A-FE36-2C3D-9AD5323A5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714EDA-D012-3BC0-D298-E29A050C1587}"/>
              </a:ext>
            </a:extLst>
          </p:cNvPr>
          <p:cNvSpPr txBox="1"/>
          <p:nvPr/>
        </p:nvSpPr>
        <p:spPr>
          <a:xfrm>
            <a:off x="951789" y="2254445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/>
            <a:r>
              <a:rPr lang="da-DK" dirty="0"/>
              <a:t>BR18 vejledning til kap. 33:</a:t>
            </a:r>
            <a:endParaRPr lang="da-DK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F7D12A-17C2-3362-CC0F-F7C4C13FA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488" y="2706590"/>
            <a:ext cx="9419665" cy="130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9891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6C8E43-CF82-6CD5-AEF0-11DFDABA3142}"/>
              </a:ext>
            </a:extLst>
          </p:cNvPr>
          <p:cNvSpPr txBox="1"/>
          <p:nvPr/>
        </p:nvSpPr>
        <p:spPr>
          <a:xfrm>
            <a:off x="1524000" y="1369498"/>
            <a:ext cx="6096000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Udførelseskontrol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F0340-78E8-39C3-6DB7-E3A1F1A3A4D6}"/>
              </a:ext>
            </a:extLst>
          </p:cNvPr>
          <p:cNvSpPr txBox="1"/>
          <p:nvPr/>
        </p:nvSpPr>
        <p:spPr>
          <a:xfrm>
            <a:off x="1943100" y="3692979"/>
            <a:ext cx="816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er generelt udfordringer for entreprenørerne med at leve op til DS 1140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803C1219-BD6A-FE36-2C3D-9AD5323A5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C45DD4-F957-2C12-D78E-A4C0E79ED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518" y="2264683"/>
            <a:ext cx="8841441" cy="674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6479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C38C01-A28C-35B0-28F0-83ECD86E5042}"/>
              </a:ext>
            </a:extLst>
          </p:cNvPr>
          <p:cNvSpPr txBox="1"/>
          <p:nvPr/>
        </p:nvSpPr>
        <p:spPr>
          <a:xfrm>
            <a:off x="2901474" y="2669050"/>
            <a:ext cx="6096000" cy="1248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da-DK" sz="3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Certificeret statikers virke i praksis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193B6A4-7420-102D-4940-FB6218B4E42C}"/>
              </a:ext>
            </a:extLst>
          </p:cNvPr>
          <p:cNvSpPr/>
          <p:nvPr/>
        </p:nvSpPr>
        <p:spPr>
          <a:xfrm>
            <a:off x="-3600" y="5710376"/>
            <a:ext cx="12200400" cy="1149358"/>
          </a:xfrm>
          <a:custGeom>
            <a:avLst/>
            <a:gdLst>
              <a:gd name="connsiteX0" fmla="*/ 9036365 w 11527226"/>
              <a:gd name="connsiteY0" fmla="*/ 0 h 1086037"/>
              <a:gd name="connsiteX1" fmla="*/ 11525043 w 11527226"/>
              <a:gd name="connsiteY1" fmla="*/ 181509 h 1086037"/>
              <a:gd name="connsiteX2" fmla="*/ 11525675 w 11527226"/>
              <a:gd name="connsiteY2" fmla="*/ 1079814 h 1086037"/>
              <a:gd name="connsiteX3" fmla="*/ 11525625 w 11527226"/>
              <a:gd name="connsiteY3" fmla="*/ 1086037 h 1086037"/>
              <a:gd name="connsiteX4" fmla="*/ 22 w 11527226"/>
              <a:gd name="connsiteY4" fmla="*/ 1086037 h 1086037"/>
              <a:gd name="connsiteX5" fmla="*/ 0 w 11527226"/>
              <a:gd name="connsiteY5" fmla="*/ 1060892 h 1086037"/>
              <a:gd name="connsiteX6" fmla="*/ 931 w 11527226"/>
              <a:gd name="connsiteY6" fmla="*/ 516561 h 10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7226" h="1086037">
                <a:moveTo>
                  <a:pt x="9036365" y="0"/>
                </a:moveTo>
                <a:lnTo>
                  <a:pt x="11525043" y="181509"/>
                </a:lnTo>
                <a:cubicBezTo>
                  <a:pt x="11526035" y="572106"/>
                  <a:pt x="11529037" y="638215"/>
                  <a:pt x="11525675" y="1079814"/>
                </a:cubicBezTo>
                <a:lnTo>
                  <a:pt x="11525625" y="1086037"/>
                </a:lnTo>
                <a:lnTo>
                  <a:pt x="22" y="1086037"/>
                </a:lnTo>
                <a:lnTo>
                  <a:pt x="0" y="1060892"/>
                </a:lnTo>
                <a:cubicBezTo>
                  <a:pt x="252" y="833050"/>
                  <a:pt x="3408" y="775614"/>
                  <a:pt x="931" y="51656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/>
          </a:p>
        </p:txBody>
      </p:sp>
      <p:pic>
        <p:nvPicPr>
          <p:cNvPr id="5" name="Billede 3">
            <a:extLst>
              <a:ext uri="{FF2B5EF4-FFF2-40B4-BE49-F238E27FC236}">
                <a16:creationId xmlns:a16="http://schemas.microsoft.com/office/drawing/2014/main" id="{1E307676-58CD-9558-B0AC-531608AC8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10" y="6145428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6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C38C01-A28C-35B0-28F0-83ECD86E5042}"/>
              </a:ext>
            </a:extLst>
          </p:cNvPr>
          <p:cNvSpPr txBox="1"/>
          <p:nvPr/>
        </p:nvSpPr>
        <p:spPr>
          <a:xfrm>
            <a:off x="2901474" y="2669050"/>
            <a:ext cx="6096000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da-DK" sz="3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Gruppedrøftelse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193B6A4-7420-102D-4940-FB6218B4E42C}"/>
              </a:ext>
            </a:extLst>
          </p:cNvPr>
          <p:cNvSpPr/>
          <p:nvPr/>
        </p:nvSpPr>
        <p:spPr>
          <a:xfrm>
            <a:off x="-3600" y="5710376"/>
            <a:ext cx="12200400" cy="1149358"/>
          </a:xfrm>
          <a:custGeom>
            <a:avLst/>
            <a:gdLst>
              <a:gd name="connsiteX0" fmla="*/ 9036365 w 11527226"/>
              <a:gd name="connsiteY0" fmla="*/ 0 h 1086037"/>
              <a:gd name="connsiteX1" fmla="*/ 11525043 w 11527226"/>
              <a:gd name="connsiteY1" fmla="*/ 181509 h 1086037"/>
              <a:gd name="connsiteX2" fmla="*/ 11525675 w 11527226"/>
              <a:gd name="connsiteY2" fmla="*/ 1079814 h 1086037"/>
              <a:gd name="connsiteX3" fmla="*/ 11525625 w 11527226"/>
              <a:gd name="connsiteY3" fmla="*/ 1086037 h 1086037"/>
              <a:gd name="connsiteX4" fmla="*/ 22 w 11527226"/>
              <a:gd name="connsiteY4" fmla="*/ 1086037 h 1086037"/>
              <a:gd name="connsiteX5" fmla="*/ 0 w 11527226"/>
              <a:gd name="connsiteY5" fmla="*/ 1060892 h 1086037"/>
              <a:gd name="connsiteX6" fmla="*/ 931 w 11527226"/>
              <a:gd name="connsiteY6" fmla="*/ 516561 h 10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7226" h="1086037">
                <a:moveTo>
                  <a:pt x="9036365" y="0"/>
                </a:moveTo>
                <a:lnTo>
                  <a:pt x="11525043" y="181509"/>
                </a:lnTo>
                <a:cubicBezTo>
                  <a:pt x="11526035" y="572106"/>
                  <a:pt x="11529037" y="638215"/>
                  <a:pt x="11525675" y="1079814"/>
                </a:cubicBezTo>
                <a:lnTo>
                  <a:pt x="11525625" y="1086037"/>
                </a:lnTo>
                <a:lnTo>
                  <a:pt x="22" y="1086037"/>
                </a:lnTo>
                <a:lnTo>
                  <a:pt x="0" y="1060892"/>
                </a:lnTo>
                <a:cubicBezTo>
                  <a:pt x="252" y="833050"/>
                  <a:pt x="3408" y="775614"/>
                  <a:pt x="931" y="51656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/>
          </a:p>
        </p:txBody>
      </p:sp>
      <p:pic>
        <p:nvPicPr>
          <p:cNvPr id="5" name="Billede 3">
            <a:extLst>
              <a:ext uri="{FF2B5EF4-FFF2-40B4-BE49-F238E27FC236}">
                <a16:creationId xmlns:a16="http://schemas.microsoft.com/office/drawing/2014/main" id="{1E307676-58CD-9558-B0AC-531608AC8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10" y="6145428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59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6C8E43-CF82-6CD5-AEF0-11DFDABA3142}"/>
              </a:ext>
            </a:extLst>
          </p:cNvPr>
          <p:cNvSpPr txBox="1"/>
          <p:nvPr/>
        </p:nvSpPr>
        <p:spPr>
          <a:xfrm>
            <a:off x="1524000" y="1369498"/>
            <a:ext cx="7689850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Oplæg til drøftelse ved bordene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F0340-78E8-39C3-6DB7-E3A1F1A3A4D6}"/>
              </a:ext>
            </a:extLst>
          </p:cNvPr>
          <p:cNvSpPr txBox="1"/>
          <p:nvPr/>
        </p:nvSpPr>
        <p:spPr>
          <a:xfrm>
            <a:off x="1524000" y="2257879"/>
            <a:ext cx="816864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 I erfaringer med anvendelse af Model C?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Hvordan udfører I minimumskontrol i praksis?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Hvad er jeres erfaring med håndtering af grænseflader som CS?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Hvor oplever I processen omkring indhentning og kontrol af udførelsesdokumentation?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 I andre erfaringer i forhold til virket som certificeret statiker, som I ønsker at drøfte?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803C1219-BD6A-FE36-2C3D-9AD5323A5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56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15" y="588587"/>
            <a:ext cx="2419778" cy="6583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F52A12-4803-5645-877F-D92918D05EF5}"/>
              </a:ext>
            </a:extLst>
          </p:cNvPr>
          <p:cNvSpPr txBox="1"/>
          <p:nvPr/>
        </p:nvSpPr>
        <p:spPr>
          <a:xfrm>
            <a:off x="1147354" y="4184314"/>
            <a:ext cx="8943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Få mere at vide på www.dancert.dk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3BDE05-2C6B-1205-FF4E-5F0B7A5208E4}"/>
              </a:ext>
            </a:extLst>
          </p:cNvPr>
          <p:cNvSpPr txBox="1"/>
          <p:nvPr/>
        </p:nvSpPr>
        <p:spPr>
          <a:xfrm>
            <a:off x="1062446" y="2778643"/>
            <a:ext cx="91135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40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 FOR NU</a:t>
            </a:r>
          </a:p>
        </p:txBody>
      </p:sp>
    </p:spTree>
    <p:extLst>
      <p:ext uri="{BB962C8B-B14F-4D97-AF65-F5344CB8AC3E}">
        <p14:creationId xmlns:p14="http://schemas.microsoft.com/office/powerpoint/2010/main" val="225147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AB7B5-3DA8-BD6F-75FF-8B6236824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8E2E28-BCB9-F14C-F815-5A04D946C448}"/>
              </a:ext>
            </a:extLst>
          </p:cNvPr>
          <p:cNvSpPr txBox="1"/>
          <p:nvPr/>
        </p:nvSpPr>
        <p:spPr>
          <a:xfrm>
            <a:off x="1524000" y="1369498"/>
            <a:ext cx="8792308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3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Formål med mødet</a:t>
            </a:r>
            <a:endParaRPr kumimoji="0" lang="da-DK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FCAF0-20AB-64C2-6D6C-FFF2425072D2}"/>
              </a:ext>
            </a:extLst>
          </p:cNvPr>
          <p:cNvSpPr txBox="1"/>
          <p:nvPr/>
        </p:nvSpPr>
        <p:spPr>
          <a:xfrm>
            <a:off x="1383322" y="2318652"/>
            <a:ext cx="106680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Kort orientering om aktuelle emner fra Dancert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Mulighed for erfaringsudveksling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949CF68D-0237-8C0D-0F57-145063DC84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94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15" y="588587"/>
            <a:ext cx="2419778" cy="6583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9F8999-9D88-2207-DF0C-22003497E969}"/>
              </a:ext>
            </a:extLst>
          </p:cNvPr>
          <p:cNvSpPr txBox="1"/>
          <p:nvPr/>
        </p:nvSpPr>
        <p:spPr>
          <a:xfrm>
            <a:off x="868906" y="1369498"/>
            <a:ext cx="6096000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Dagsorden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3BDE23-8A01-1878-EDA4-04E213AC68A7}"/>
              </a:ext>
            </a:extLst>
          </p:cNvPr>
          <p:cNvSpPr txBox="1"/>
          <p:nvPr/>
        </p:nvSpPr>
        <p:spPr>
          <a:xfrm>
            <a:off x="868906" y="2264229"/>
            <a:ext cx="5620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da-DK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Orientering fra Dancert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a-DK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Erfaringsdeling i grupper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da-DK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Opsamling</a:t>
            </a:r>
          </a:p>
        </p:txBody>
      </p:sp>
      <p:pic>
        <p:nvPicPr>
          <p:cNvPr id="2" name="Picture 1" descr="A plant in a room with a sign on the wall&#10;&#10;Description automatically generated">
            <a:extLst>
              <a:ext uri="{FF2B5EF4-FFF2-40B4-BE49-F238E27FC236}">
                <a16:creationId xmlns:a16="http://schemas.microsoft.com/office/drawing/2014/main" id="{A1003780-EEA7-345A-1924-7BE58FCC8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7" b="-17737"/>
          <a:stretch/>
        </p:blipFill>
        <p:spPr>
          <a:xfrm>
            <a:off x="7315202" y="0"/>
            <a:ext cx="4876798" cy="835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3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C38C01-A28C-35B0-28F0-83ECD86E5042}"/>
              </a:ext>
            </a:extLst>
          </p:cNvPr>
          <p:cNvSpPr txBox="1"/>
          <p:nvPr/>
        </p:nvSpPr>
        <p:spPr>
          <a:xfrm>
            <a:off x="2901474" y="2669050"/>
            <a:ext cx="6096000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da-DK" sz="3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Orientering fra Dancert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193B6A4-7420-102D-4940-FB6218B4E42C}"/>
              </a:ext>
            </a:extLst>
          </p:cNvPr>
          <p:cNvSpPr/>
          <p:nvPr/>
        </p:nvSpPr>
        <p:spPr>
          <a:xfrm>
            <a:off x="-3600" y="5710376"/>
            <a:ext cx="12200400" cy="1149358"/>
          </a:xfrm>
          <a:custGeom>
            <a:avLst/>
            <a:gdLst>
              <a:gd name="connsiteX0" fmla="*/ 9036365 w 11527226"/>
              <a:gd name="connsiteY0" fmla="*/ 0 h 1086037"/>
              <a:gd name="connsiteX1" fmla="*/ 11525043 w 11527226"/>
              <a:gd name="connsiteY1" fmla="*/ 181509 h 1086037"/>
              <a:gd name="connsiteX2" fmla="*/ 11525675 w 11527226"/>
              <a:gd name="connsiteY2" fmla="*/ 1079814 h 1086037"/>
              <a:gd name="connsiteX3" fmla="*/ 11525625 w 11527226"/>
              <a:gd name="connsiteY3" fmla="*/ 1086037 h 1086037"/>
              <a:gd name="connsiteX4" fmla="*/ 22 w 11527226"/>
              <a:gd name="connsiteY4" fmla="*/ 1086037 h 1086037"/>
              <a:gd name="connsiteX5" fmla="*/ 0 w 11527226"/>
              <a:gd name="connsiteY5" fmla="*/ 1060892 h 1086037"/>
              <a:gd name="connsiteX6" fmla="*/ 931 w 11527226"/>
              <a:gd name="connsiteY6" fmla="*/ 516561 h 10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7226" h="1086037">
                <a:moveTo>
                  <a:pt x="9036365" y="0"/>
                </a:moveTo>
                <a:lnTo>
                  <a:pt x="11525043" y="181509"/>
                </a:lnTo>
                <a:cubicBezTo>
                  <a:pt x="11526035" y="572106"/>
                  <a:pt x="11529037" y="638215"/>
                  <a:pt x="11525675" y="1079814"/>
                </a:cubicBezTo>
                <a:lnTo>
                  <a:pt x="11525625" y="1086037"/>
                </a:lnTo>
                <a:lnTo>
                  <a:pt x="22" y="1086037"/>
                </a:lnTo>
                <a:lnTo>
                  <a:pt x="0" y="1060892"/>
                </a:lnTo>
                <a:cubicBezTo>
                  <a:pt x="252" y="833050"/>
                  <a:pt x="3408" y="775614"/>
                  <a:pt x="931" y="51656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45" tIns="48372" rIns="96745" bIns="483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904" dirty="0"/>
          </a:p>
        </p:txBody>
      </p:sp>
      <p:pic>
        <p:nvPicPr>
          <p:cNvPr id="5" name="Billede 3">
            <a:extLst>
              <a:ext uri="{FF2B5EF4-FFF2-40B4-BE49-F238E27FC236}">
                <a16:creationId xmlns:a16="http://schemas.microsoft.com/office/drawing/2014/main" id="{1E307676-58CD-9558-B0AC-531608AC8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10" y="6145428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00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AB7B5-3DA8-BD6F-75FF-8B6236824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8E2E28-BCB9-F14C-F815-5A04D946C448}"/>
              </a:ext>
            </a:extLst>
          </p:cNvPr>
          <p:cNvSpPr txBox="1"/>
          <p:nvPr/>
        </p:nvSpPr>
        <p:spPr>
          <a:xfrm>
            <a:off x="1524000" y="1369498"/>
            <a:ext cx="8792308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3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Ændringer i ny bekendtgørelse</a:t>
            </a:r>
            <a:endParaRPr kumimoji="0" lang="da-DK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FCAF0-20AB-64C2-6D6C-FFF2425072D2}"/>
              </a:ext>
            </a:extLst>
          </p:cNvPr>
          <p:cNvSpPr txBox="1"/>
          <p:nvPr/>
        </p:nvSpPr>
        <p:spPr>
          <a:xfrm>
            <a:off x="1383322" y="2318652"/>
            <a:ext cx="10668001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SBI 271</a:t>
            </a: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SBST har meldt ud, at der er en ny vejledning på vej, og at henvisninger til SBI 271 kommer til at udgå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Krav om </a:t>
            </a:r>
            <a:r>
              <a:rPr lang="da-DK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mulighed for suspendering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Lempelser af krav </a:t>
            </a: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 ansøgere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Lempelse af krav til ansøgere til 3. partskontrollant (4 års erfaring i KK3/4)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Lempelse af krav til projekter til KK3/4 og 3. partskontrollant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Virket skal også bedømmes</a:t>
            </a: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ifm. re-certificering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949CF68D-0237-8C0D-0F57-145063DC84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7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AE738-2CA5-CA0E-EF69-D83978B87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243B916-A7CD-40B1-B9B3-5E2A70CEE4E8}"/>
              </a:ext>
            </a:extLst>
          </p:cNvPr>
          <p:cNvSpPr txBox="1"/>
          <p:nvPr/>
        </p:nvSpPr>
        <p:spPr>
          <a:xfrm>
            <a:off x="1524000" y="1369498"/>
            <a:ext cx="8792308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3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Ændringer i ny bekendtgørelse</a:t>
            </a:r>
            <a:endParaRPr kumimoji="0" lang="da-DK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63139-3926-AEAD-2C3C-1E19C354BA3A}"/>
              </a:ext>
            </a:extLst>
          </p:cNvPr>
          <p:cNvSpPr txBox="1"/>
          <p:nvPr/>
        </p:nvSpPr>
        <p:spPr>
          <a:xfrm>
            <a:off x="1383322" y="2318652"/>
            <a:ext cx="1066800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præciseres, at </a:t>
            </a:r>
            <a:r>
              <a:rPr lang="da-DK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indsatsområder</a:t>
            </a: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fra tidligere bedømmelser kan anvendes i videre bedømmelser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 udføres ikke længere kontrol af </a:t>
            </a:r>
            <a:r>
              <a:rPr lang="da-DK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CS’s</a:t>
            </a: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virke, hvis vedkommende </a:t>
            </a:r>
            <a:r>
              <a:rPr lang="da-DK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ikke har projekter med sluterklæringer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Særlige regler for </a:t>
            </a:r>
            <a:r>
              <a:rPr lang="da-DK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anerkendte statikere </a:t>
            </a: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 fjernet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Ved rapportering til myndighed ifm. risiko for personers sikkerhed, skal det anføres, </a:t>
            </a:r>
            <a:r>
              <a:rPr lang="da-DK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hvilke forhold, der udgør en risiko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a-DK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C752D588-728A-61A4-499E-CF4DDD16B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6B798-44E2-3CDB-219C-3DA5B1702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CA7C82-18D2-F1CC-9CB9-8A28B6524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66" y="1225550"/>
            <a:ext cx="10146984" cy="53760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FE9C89-BE9D-2731-A962-9FD1ECDD09A8}"/>
              </a:ext>
            </a:extLst>
          </p:cNvPr>
          <p:cNvSpPr txBox="1"/>
          <p:nvPr/>
        </p:nvSpPr>
        <p:spPr>
          <a:xfrm>
            <a:off x="1147482" y="332509"/>
            <a:ext cx="8305800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Re-certificering er udskudt 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AE36975B-B2A7-06E1-E270-5F4727D96B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EB1633-387D-A6BC-FAEF-BDA737AA9AC6}"/>
              </a:ext>
            </a:extLst>
          </p:cNvPr>
          <p:cNvSpPr/>
          <p:nvPr/>
        </p:nvSpPr>
        <p:spPr>
          <a:xfrm>
            <a:off x="862264" y="3908534"/>
            <a:ext cx="9883588" cy="8068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D6FCCA-7CD8-E99A-4FD3-6E9B02C9B6E8}"/>
              </a:ext>
            </a:extLst>
          </p:cNvPr>
          <p:cNvSpPr txBox="1"/>
          <p:nvPr/>
        </p:nvSpPr>
        <p:spPr>
          <a:xfrm>
            <a:off x="784884" y="5770647"/>
            <a:ext cx="1003834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400" b="1" i="1" dirty="0"/>
              <a:t>De udstedte certifikater er fortsat gældende. Inden udløb af certifikaterne, vil der blive udstedt nye certifikater med den forlængede certificeringsperiode</a:t>
            </a:r>
          </a:p>
        </p:txBody>
      </p:sp>
    </p:spTree>
    <p:extLst>
      <p:ext uri="{BB962C8B-B14F-4D97-AF65-F5344CB8AC3E}">
        <p14:creationId xmlns:p14="http://schemas.microsoft.com/office/powerpoint/2010/main" val="200867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6C8E43-CF82-6CD5-AEF0-11DFDABA3142}"/>
              </a:ext>
            </a:extLst>
          </p:cNvPr>
          <p:cNvSpPr txBox="1"/>
          <p:nvPr/>
        </p:nvSpPr>
        <p:spPr>
          <a:xfrm>
            <a:off x="1524000" y="1369498"/>
            <a:ext cx="6096000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Særlige problemområder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F0340-78E8-39C3-6DB7-E3A1F1A3A4D6}"/>
              </a:ext>
            </a:extLst>
          </p:cNvPr>
          <p:cNvSpPr txBox="1"/>
          <p:nvPr/>
        </p:nvSpPr>
        <p:spPr>
          <a:xfrm>
            <a:off x="1524000" y="2264229"/>
            <a:ext cx="955675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 C og minimumskontrol: Uanset modelvalg skal CS sikre, at projektet hænger sammen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Grænseflader: Det skal tjekkes, at der er overensstemmelse i forhold til designforudsætninger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Udførelsesdokumentation: Dette område volder generelt problemer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803C1219-BD6A-FE36-2C3D-9AD5323A5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1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4A44D-483F-CB45-944A-FFE7D5385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5F05B3-DBD4-6189-C981-C8DF412D5D47}"/>
              </a:ext>
            </a:extLst>
          </p:cNvPr>
          <p:cNvSpPr txBox="1"/>
          <p:nvPr/>
        </p:nvSpPr>
        <p:spPr>
          <a:xfrm>
            <a:off x="1524000" y="1344098"/>
            <a:ext cx="8884257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3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Anvendelse af Model C</a:t>
            </a:r>
            <a:endParaRPr kumimoji="0" lang="da-DK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628EA6-03E3-5677-EF42-8E1E5E1B9670}"/>
              </a:ext>
            </a:extLst>
          </p:cNvPr>
          <p:cNvSpPr txBox="1"/>
          <p:nvPr/>
        </p:nvSpPr>
        <p:spPr>
          <a:xfrm>
            <a:off x="1167653" y="2472658"/>
            <a:ext cx="641648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3200" dirty="0"/>
              <a:t>Der skal laves max-kontrol på A1 for bygværk</a:t>
            </a:r>
          </a:p>
          <a:p>
            <a:pPr marL="800100" lvl="1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3200" dirty="0"/>
              <a:t>CS skal sikre, at konstruktionen virker i sin helhed</a:t>
            </a:r>
          </a:p>
          <a:p>
            <a:pPr marL="800100" lvl="1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3200" dirty="0"/>
              <a:t>Der skal være styr på grænseflader</a:t>
            </a:r>
          </a:p>
        </p:txBody>
      </p:sp>
      <p:pic>
        <p:nvPicPr>
          <p:cNvPr id="2" name="Billede 3">
            <a:extLst>
              <a:ext uri="{FF2B5EF4-FFF2-40B4-BE49-F238E27FC236}">
                <a16:creationId xmlns:a16="http://schemas.microsoft.com/office/drawing/2014/main" id="{993572C8-BB6F-52EE-58A6-9B9066B253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332509"/>
            <a:ext cx="2230782" cy="606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1A3AD2-8B28-B4BA-DDEA-3D79E79AB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389" y="1672136"/>
            <a:ext cx="3418501" cy="456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294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vana Dark">
  <a:themeElements>
    <a:clrScheme name="SJ Farver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006ABC"/>
      </a:accent1>
      <a:accent2>
        <a:srgbClr val="FFAE40"/>
      </a:accent2>
      <a:accent3>
        <a:srgbClr val="D93700"/>
      </a:accent3>
      <a:accent4>
        <a:srgbClr val="B2040A"/>
      </a:accent4>
      <a:accent5>
        <a:srgbClr val="636A5A"/>
      </a:accent5>
      <a:accent6>
        <a:srgbClr val="ABADB0"/>
      </a:accent6>
      <a:hlink>
        <a:srgbClr val="1277B5"/>
      </a:hlink>
      <a:folHlink>
        <a:srgbClr val="A22F7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øren Jensen PP 2014 master slides" id="{7E21EB45-6C8E-457F-9B42-AA0E0621CBA9}" vid="{42999D4B-9EE2-4165-91F7-346DD9F82FE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426</Words>
  <Application>Microsoft Office PowerPoint</Application>
  <PresentationFormat>Widescreen</PresentationFormat>
  <Paragraphs>57</Paragraphs>
  <Slides>17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17</vt:i4>
      </vt:variant>
    </vt:vector>
  </HeadingPairs>
  <TitlesOfParts>
    <vt:vector size="26" baseType="lpstr">
      <vt:lpstr>Arial</vt:lpstr>
      <vt:lpstr>Baskerville</vt:lpstr>
      <vt:lpstr>Calibri</vt:lpstr>
      <vt:lpstr>Calibri Light</vt:lpstr>
      <vt:lpstr>Helvetica Neue Bold Condensed</vt:lpstr>
      <vt:lpstr>Lucida Grande</vt:lpstr>
      <vt:lpstr>Open Sans</vt:lpstr>
      <vt:lpstr>Office Theme</vt:lpstr>
      <vt:lpstr>Slidevana Dark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Jørgen Baadsgaard-Jensen</dc:creator>
  <cp:lastModifiedBy>Pernille Lundgreen</cp:lastModifiedBy>
  <cp:revision>46</cp:revision>
  <dcterms:created xsi:type="dcterms:W3CDTF">2018-10-01T13:08:33Z</dcterms:created>
  <dcterms:modified xsi:type="dcterms:W3CDTF">2024-12-03T10:01:18Z</dcterms:modified>
</cp:coreProperties>
</file>